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71" r:id="rId3"/>
    <p:sldId id="274" r:id="rId4"/>
    <p:sldId id="272" r:id="rId5"/>
    <p:sldId id="275" r:id="rId6"/>
    <p:sldId id="273" r:id="rId7"/>
    <p:sldId id="276" r:id="rId8"/>
    <p:sldId id="279" r:id="rId9"/>
    <p:sldId id="277" r:id="rId10"/>
    <p:sldId id="280" r:id="rId11"/>
    <p:sldId id="281" r:id="rId12"/>
    <p:sldId id="278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56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070"/>
    <a:srgbClr val="629D4F"/>
    <a:srgbClr val="4D855C"/>
    <a:srgbClr val="3E7267"/>
    <a:srgbClr val="F9FEF8"/>
    <a:srgbClr val="D0F3DF"/>
    <a:srgbClr val="23AE4A"/>
    <a:srgbClr val="F2F7F1"/>
    <a:srgbClr val="333333"/>
    <a:srgbClr val="F1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8" y="-104"/>
      </p:cViewPr>
      <p:guideLst>
        <p:guide orient="horz" pos="1056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4974-66F9-4BA3-ADAA-CE431EE5A10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D589-C73C-4242-B61E-E13355F5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7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4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CFF5-1823-4C1A-BE38-4007F4418AD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3014-124B-4058-9100-962BCCD4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049A104-D67B-CF49-9D0E-69F15F9D1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E5949F-CD35-594A-84AB-4661386EE3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796" y="4542019"/>
            <a:ext cx="2208518" cy="1183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12B3C9-5BD7-3B40-BAA5-0B6D0A740C53}"/>
              </a:ext>
            </a:extLst>
          </p:cNvPr>
          <p:cNvSpPr txBox="1"/>
          <p:nvPr/>
        </p:nvSpPr>
        <p:spPr>
          <a:xfrm>
            <a:off x="614680" y="1405259"/>
            <a:ext cx="752581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spc="600" dirty="0" smtClean="0">
                <a:solidFill>
                  <a:schemeClr val="bg1"/>
                </a:solidFill>
                <a:latin typeface="Proxima Nova Regular"/>
                <a:ea typeface="Proxima Nova" charset="0"/>
                <a:cs typeface="Proxima Nova Regular"/>
              </a:rPr>
              <a:t>FEET ON THE GROUND, </a:t>
            </a:r>
            <a:br>
              <a:rPr lang="en-US" sz="4000" b="1" spc="600" dirty="0" smtClean="0">
                <a:solidFill>
                  <a:schemeClr val="bg1"/>
                </a:solidFill>
                <a:latin typeface="Proxima Nova Regular"/>
                <a:ea typeface="Proxima Nova" charset="0"/>
                <a:cs typeface="Proxima Nova Regular"/>
              </a:rPr>
            </a:br>
            <a:r>
              <a:rPr lang="en-US" sz="4000" b="1" spc="600" dirty="0" smtClean="0">
                <a:solidFill>
                  <a:schemeClr val="bg1"/>
                </a:solidFill>
                <a:latin typeface="Proxima Nova Regular"/>
                <a:ea typeface="Proxima Nova" charset="0"/>
                <a:cs typeface="Proxima Nova Regular"/>
              </a:rPr>
              <a:t>HEAD IN THE CLOUDS</a:t>
            </a:r>
            <a:endParaRPr sz="4000" b="1" dirty="0">
              <a:solidFill>
                <a:schemeClr val="bg1"/>
              </a:solidFill>
              <a:latin typeface="Proxima Nova Regular"/>
              <a:ea typeface="Proxima Nova Light" charset="0"/>
              <a:cs typeface="Proxima Nova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2743200"/>
            <a:ext cx="60195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4800" dirty="0" smtClean="0">
                <a:solidFill>
                  <a:srgbClr val="DCF0D7"/>
                </a:solidFill>
                <a:latin typeface="Proxima Nova Regular"/>
              </a:rPr>
              <a:t>Mark Stange-Tregear</a:t>
            </a:r>
            <a:endParaRPr sz="4800" dirty="0">
              <a:solidFill>
                <a:srgbClr val="DCF0D7"/>
              </a:solidFill>
              <a:latin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749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9230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Optimize for use cases</a:t>
            </a:r>
            <a:endParaRPr lang="en-US" sz="4400" b="1" cap="all" spc="60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66" y="1649626"/>
            <a:ext cx="10641086" cy="293926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~0.5MM queries a month against @scale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Activity ramps down (doesn’t stop) over-night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Cloud’s promise of scale up/down attractive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Small numbers of tables to replicate (can truncate and load daily)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7" name="Rectangle 6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39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9380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Side-by-side evaluation</a:t>
            </a:r>
            <a:endParaRPr lang="en-US" sz="4400" b="1" cap="all" spc="60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66" y="1590836"/>
            <a:ext cx="10641086" cy="441659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S3 +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RedShift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/Spectrum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BigQuery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Snowflake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>
              <a:spcBef>
                <a:spcPts val="3000"/>
              </a:spcBef>
              <a:spcAft>
                <a:spcPts val="12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548235"/>
                </a:solidFill>
                <a:latin typeface="Proxima Nova Regular"/>
                <a:ea typeface="Proxima Nova" charset="0"/>
                <a:cs typeface="Proxima Nova Regular"/>
              </a:rPr>
              <a:t>CRITERIA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Speed of transfer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Speed and ease of load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Concurrency and query performance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7" name="Rectangle 6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612" y="398047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2018 Systems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354" y="155208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DBs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423354" y="264514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FEEDS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23354" y="3726451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423354" y="4878303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 FILE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2441958" y="1598665"/>
            <a:ext cx="1719072" cy="4268703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LAKE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9583780" y="1633940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SERVER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9583780" y="272699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DESKTOP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9583780" y="378478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HOMEGROWN TOOLS &amp; FEEDS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9583780" y="487784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7529890" y="1051683"/>
            <a:ext cx="1719072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@SCALE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64" idx="1"/>
          </p:cNvCxnSpPr>
          <p:nvPr/>
        </p:nvCxnSpPr>
        <p:spPr>
          <a:xfrm>
            <a:off x="2142426" y="2009289"/>
            <a:ext cx="299532" cy="172372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7" idx="3"/>
            <a:endCxn id="64" idx="1"/>
          </p:cNvCxnSpPr>
          <p:nvPr/>
        </p:nvCxnSpPr>
        <p:spPr>
          <a:xfrm>
            <a:off x="2142426" y="3102349"/>
            <a:ext cx="299532" cy="63066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9" idx="3"/>
            <a:endCxn id="64" idx="1"/>
          </p:cNvCxnSpPr>
          <p:nvPr/>
        </p:nvCxnSpPr>
        <p:spPr>
          <a:xfrm flipV="1">
            <a:off x="2142426" y="3733017"/>
            <a:ext cx="299532" cy="45063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  <a:endCxn id="64" idx="1"/>
          </p:cNvCxnSpPr>
          <p:nvPr/>
        </p:nvCxnSpPr>
        <p:spPr>
          <a:xfrm flipV="1">
            <a:off x="2142426" y="3733017"/>
            <a:ext cx="299532" cy="160248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3"/>
            <a:endCxn id="72" idx="1"/>
          </p:cNvCxnSpPr>
          <p:nvPr/>
        </p:nvCxnSpPr>
        <p:spPr>
          <a:xfrm>
            <a:off x="7232296" y="1504832"/>
            <a:ext cx="297594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4" idx="3"/>
            <a:endCxn id="68" idx="1"/>
          </p:cNvCxnSpPr>
          <p:nvPr/>
        </p:nvCxnSpPr>
        <p:spPr>
          <a:xfrm flipV="1">
            <a:off x="4161030" y="2091140"/>
            <a:ext cx="5422750" cy="1641877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69" idx="1"/>
          </p:cNvCxnSpPr>
          <p:nvPr/>
        </p:nvCxnSpPr>
        <p:spPr>
          <a:xfrm flipV="1">
            <a:off x="4161030" y="3184199"/>
            <a:ext cx="5422750" cy="548818"/>
          </a:xfrm>
          <a:prstGeom prst="straightConnector1">
            <a:avLst/>
          </a:prstGeom>
          <a:ln>
            <a:solidFill>
              <a:srgbClr val="B4C7E7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3"/>
            <a:endCxn id="70" idx="1"/>
          </p:cNvCxnSpPr>
          <p:nvPr/>
        </p:nvCxnSpPr>
        <p:spPr>
          <a:xfrm>
            <a:off x="4161030" y="3733017"/>
            <a:ext cx="5422750" cy="5089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4" idx="3"/>
            <a:endCxn id="71" idx="1"/>
          </p:cNvCxnSpPr>
          <p:nvPr/>
        </p:nvCxnSpPr>
        <p:spPr>
          <a:xfrm>
            <a:off x="4161030" y="3733017"/>
            <a:ext cx="5422750" cy="1602027"/>
          </a:xfrm>
          <a:prstGeom prst="straightConnector1">
            <a:avLst/>
          </a:prstGeom>
          <a:ln>
            <a:solidFill>
              <a:srgbClr val="B4C7E7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2" idx="3"/>
            <a:endCxn id="68" idx="1"/>
          </p:cNvCxnSpPr>
          <p:nvPr/>
        </p:nvCxnSpPr>
        <p:spPr>
          <a:xfrm>
            <a:off x="9248962" y="1504832"/>
            <a:ext cx="334818" cy="58630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2" idx="3"/>
            <a:endCxn id="69" idx="1"/>
          </p:cNvCxnSpPr>
          <p:nvPr/>
        </p:nvCxnSpPr>
        <p:spPr>
          <a:xfrm>
            <a:off x="9248962" y="1504832"/>
            <a:ext cx="334818" cy="16793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30304" y="4914037"/>
            <a:ext cx="1719072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LAKE &amp; WAREHOUSE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64" idx="3"/>
            <a:endCxn id="25" idx="1"/>
          </p:cNvCxnSpPr>
          <p:nvPr/>
        </p:nvCxnSpPr>
        <p:spPr>
          <a:xfrm>
            <a:off x="4161030" y="3733017"/>
            <a:ext cx="2369274" cy="16341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68" idx="1"/>
          </p:cNvCxnSpPr>
          <p:nvPr/>
        </p:nvCxnSpPr>
        <p:spPr>
          <a:xfrm flipV="1">
            <a:off x="8249376" y="2091140"/>
            <a:ext cx="1334404" cy="32760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  <a:endCxn id="69" idx="1"/>
          </p:cNvCxnSpPr>
          <p:nvPr/>
        </p:nvCxnSpPr>
        <p:spPr>
          <a:xfrm flipV="1">
            <a:off x="8249376" y="3184199"/>
            <a:ext cx="1334404" cy="218298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71" idx="1"/>
          </p:cNvCxnSpPr>
          <p:nvPr/>
        </p:nvCxnSpPr>
        <p:spPr>
          <a:xfrm flipV="1">
            <a:off x="8249376" y="5335044"/>
            <a:ext cx="1334404" cy="321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640576" y="1892164"/>
            <a:ext cx="804225" cy="9075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5788960" y="1051683"/>
            <a:ext cx="1443336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SNOWFLAKE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6" idx="0"/>
            <a:endCxn id="50" idx="1"/>
          </p:cNvCxnSpPr>
          <p:nvPr/>
        </p:nvCxnSpPr>
        <p:spPr>
          <a:xfrm flipV="1">
            <a:off x="5042689" y="1504832"/>
            <a:ext cx="746271" cy="3873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4" idx="3"/>
            <a:endCxn id="72" idx="2"/>
          </p:cNvCxnSpPr>
          <p:nvPr/>
        </p:nvCxnSpPr>
        <p:spPr>
          <a:xfrm flipV="1">
            <a:off x="4161030" y="1957981"/>
            <a:ext cx="4228396" cy="17750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3"/>
            <a:endCxn id="46" idx="2"/>
          </p:cNvCxnSpPr>
          <p:nvPr/>
        </p:nvCxnSpPr>
        <p:spPr>
          <a:xfrm flipV="1">
            <a:off x="4161030" y="2799751"/>
            <a:ext cx="881659" cy="93326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0" idx="3"/>
            <a:endCxn id="68" idx="1"/>
          </p:cNvCxnSpPr>
          <p:nvPr/>
        </p:nvCxnSpPr>
        <p:spPr>
          <a:xfrm>
            <a:off x="7232296" y="1504832"/>
            <a:ext cx="2351484" cy="58630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0" idx="3"/>
            <a:endCxn id="69" idx="1"/>
          </p:cNvCxnSpPr>
          <p:nvPr/>
        </p:nvCxnSpPr>
        <p:spPr>
          <a:xfrm>
            <a:off x="7232296" y="1504832"/>
            <a:ext cx="2351484" cy="1679367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0" idx="3"/>
            <a:endCxn id="71" idx="1"/>
          </p:cNvCxnSpPr>
          <p:nvPr/>
        </p:nvCxnSpPr>
        <p:spPr>
          <a:xfrm>
            <a:off x="7232296" y="1504832"/>
            <a:ext cx="2351484" cy="3830212"/>
          </a:xfrm>
          <a:prstGeom prst="straightConnector1">
            <a:avLst/>
          </a:prstGeom>
          <a:ln>
            <a:solidFill>
              <a:srgbClr val="B4C7E7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116" name="Rectangle 115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17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4872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The future?</a:t>
            </a:r>
            <a:endParaRPr lang="en-US" sz="4400" b="1" cap="all" spc="60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66" y="1590836"/>
            <a:ext cx="10641086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24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API layer for direct application interaction in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Cloud</a:t>
            </a:r>
          </a:p>
          <a:p>
            <a:pPr marL="457200" indent="-457200">
              <a:spcAft>
                <a:spcPts val="24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Move lake and warehouse to Cloud? PII/GDPR/Cost/Functionality</a:t>
            </a:r>
          </a:p>
          <a:p>
            <a:pPr marL="457200" indent="-457200">
              <a:spcAft>
                <a:spcPts val="24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AI/ML processing in the Cloud? Write back to lake? Breaking core principles, creating silos?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7" name="Rectangle 6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94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4545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Questions?</a:t>
            </a:r>
            <a:endParaRPr lang="en-US" sz="4400" b="1" cap="all" spc="60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7" name="Rectangle 6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06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666" y="1649626"/>
            <a:ext cx="566052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Clr>
                <a:schemeClr val="accent6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Introductions</a:t>
            </a:r>
          </a:p>
          <a:p>
            <a:pPr marL="571500" indent="-571500">
              <a:buClr>
                <a:schemeClr val="accent6"/>
              </a:buClr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Ebates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Timeline</a:t>
            </a:r>
          </a:p>
          <a:p>
            <a:pPr marL="571500" indent="-571500">
              <a:buClr>
                <a:schemeClr val="accent6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The On-Premise Setup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 marL="571500" indent="-571500">
              <a:buClr>
                <a:schemeClr val="accent6"/>
              </a:buClr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Why the Cloud, Why Now?</a:t>
            </a:r>
          </a:p>
          <a:p>
            <a:pPr marL="571500" indent="-571500">
              <a:buClr>
                <a:schemeClr val="accent6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The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Future?</a:t>
            </a:r>
            <a:endParaRPr sz="32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89" y="398047"/>
            <a:ext cx="3014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Agenda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4" name="Rectangle 3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6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666" y="1649626"/>
            <a:ext cx="5164524" cy="58477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EBATES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Leading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cashback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 membership site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10s of millions of members worldwide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Partnered with 2,000+ merchants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~5% of all online buying in US done through Ebates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Acquired by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Rakuten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 in 2015 for $1B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$1B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in total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cashback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paid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/>
            </a:r>
            <a:br>
              <a:rPr lang="en-US" sz="2400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</a:br>
            <a:r>
              <a:rPr lang="en-US" sz="2400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/>
            </a:r>
            <a:br>
              <a:rPr lang="en-US" sz="2400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5809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INTRODUCTIONS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0724" y="1649048"/>
            <a:ext cx="540234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MARK STANGE-TREGEAR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VP of Analytics, Ebates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10+ years experience in BI and Analytics space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Leads analytics and data science team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Product management of data warehouse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Deploy/build BI and analytics software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Training and empowering business users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7" name="Rectangle 6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58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314" y="398047"/>
            <a:ext cx="1142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WHERE THE JOURNEY STARTED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04811"/>
              </p:ext>
            </p:extLst>
          </p:nvPr>
        </p:nvGraphicFramePr>
        <p:xfrm>
          <a:off x="362628" y="1533859"/>
          <a:ext cx="11542174" cy="424473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71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001">
                <a:tc>
                  <a:txBody>
                    <a:bodyPr/>
                    <a:lstStyle/>
                    <a:p>
                      <a:r>
                        <a:rPr lang="en-US" sz="2800" b="1" kern="1200" cap="none" spc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Proxima Nova" charset="0"/>
                          <a:cs typeface="Proxima Nova Regular"/>
                        </a:rPr>
                        <a:t>The Old DW</a:t>
                      </a:r>
                      <a:endParaRPr lang="en-US" sz="2800" b="1" kern="1200" cap="non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Proxima Nova" charset="0"/>
                        <a:cs typeface="Proxima Nova Regular"/>
                      </a:endParaRPr>
                    </a:p>
                  </a:txBody>
                  <a:tcPr marL="182880" marR="182880" anchor="ctr"/>
                </a:tc>
                <a:tc>
                  <a:txBody>
                    <a:bodyPr/>
                    <a:lstStyle/>
                    <a:p>
                      <a:r>
                        <a:rPr lang="en-US" sz="2800" b="1" kern="1200" cap="none" spc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Proxima Nova" charset="0"/>
                          <a:cs typeface="Proxima Nova Regular"/>
                        </a:rPr>
                        <a:t>What</a:t>
                      </a:r>
                      <a:r>
                        <a:rPr lang="en-US" cap="none" spc="0" baseline="0" dirty="0" smtClean="0">
                          <a:solidFill>
                            <a:srgbClr val="7F7F7F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kern="1200" cap="none" spc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Proxima Nova" charset="0"/>
                          <a:cs typeface="Proxima Nova Regular"/>
                        </a:rPr>
                        <a:t>We</a:t>
                      </a:r>
                      <a:r>
                        <a:rPr lang="en-US" cap="none" spc="0" baseline="0" dirty="0" smtClean="0">
                          <a:solidFill>
                            <a:srgbClr val="7F7F7F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kern="1200" cap="none" spc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Proxima Nova" charset="0"/>
                          <a:cs typeface="Proxima Nova Regular"/>
                        </a:rPr>
                        <a:t>Needed</a:t>
                      </a:r>
                      <a:endParaRPr lang="en-US" sz="2800" b="1" kern="1200" cap="non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Proxima Nova" charset="0"/>
                        <a:cs typeface="Proxima Nova Regular"/>
                      </a:endParaRPr>
                    </a:p>
                  </a:txBody>
                  <a:tcPr marL="182880" marR="1828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5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Missed SLAs 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Fast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ETL and fast reporting to hit SLAs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517"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Inability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scale</a:t>
                      </a:r>
                      <a:endParaRPr lang="en-US" sz="2000" b="1" i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Horizontally scalable to</a:t>
                      </a:r>
                      <a:r>
                        <a:rPr lang="en-US" sz="2000" u="non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keep up with growth</a:t>
                      </a:r>
                      <a:endParaRPr lang="en-US" sz="20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126">
                <a:tc>
                  <a:txBody>
                    <a:bodyPr/>
                    <a:lstStyle/>
                    <a:p>
                      <a:r>
                        <a:rPr lang="en-US" sz="2000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Inability to incorporate new, often non-relational, data sets</a:t>
                      </a:r>
                      <a:endParaRPr lang="en-US" sz="20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Ability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incorporate different types of data without pain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709"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Increasing risk of disconnected data silos</a:t>
                      </a:r>
                      <a:endParaRPr lang="en-US" sz="20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Comprehensive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enterprise data-warehouse</a:t>
                      </a:r>
                      <a:endParaRPr lang="en-US" sz="20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709"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Struggling to query granular data</a:t>
                      </a:r>
                      <a:endParaRPr lang="en-US" sz="2000" b="0" i="0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Granular support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as needed</a:t>
                      </a:r>
                      <a:endParaRPr lang="en-US" sz="20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82880" marR="182880" marT="91440" marB="91440"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10" name="Rectangle 9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2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7449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Guiding principles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66" y="1649626"/>
            <a:ext cx="4944156" cy="2985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cap="all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1. Minimize ETL </a:t>
            </a:r>
            <a:br>
              <a:rPr lang="en-US" sz="3200" cap="all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</a:br>
            <a:r>
              <a:rPr lang="en-US" sz="3200" cap="all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Steps &amp; SILOING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Less to break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Less to keep in sync</a:t>
            </a:r>
          </a:p>
          <a:p>
            <a:pPr marL="341313" indent="-341313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Less data to blend, merge and audit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065" y="1653281"/>
            <a:ext cx="4944156" cy="2985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cap="all" dirty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2</a:t>
            </a:r>
            <a:r>
              <a:rPr lang="en-US" sz="3200" cap="all" dirty="0" smtClean="0">
                <a:solidFill>
                  <a:schemeClr val="accent6"/>
                </a:solidFill>
                <a:latin typeface="Proxima Nova Regular"/>
                <a:ea typeface="Proxima Nova" charset="0"/>
                <a:cs typeface="Proxima Nova Regular"/>
              </a:rPr>
              <a:t>. CONSOLIDATE BUSINESS LOGIC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Less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explain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One question, one answer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Build trust and confidence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9" name="Rectangle 8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0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612" y="398047"/>
            <a:ext cx="3356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TIMELINE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8974" y="3788176"/>
            <a:ext cx="11223812" cy="33256"/>
          </a:xfrm>
          <a:prstGeom prst="line">
            <a:avLst/>
          </a:prstGeom>
          <a:ln w="57150" cap="rnd" cmpd="sng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8436" y="1782794"/>
            <a:ext cx="1658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Problem diagnosis +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olution brainstorming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31546" y="2723031"/>
            <a:ext cx="898765" cy="928069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046" y="4505705"/>
            <a:ext cx="1379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POC cluster bought and deployed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18616" y="3927330"/>
            <a:ext cx="621323" cy="590069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3592" y="2101657"/>
            <a:ext cx="1433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POC over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&amp;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Big Data decision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26376" y="2705412"/>
            <a:ext cx="707288" cy="933930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88606" y="4549700"/>
            <a:ext cx="1185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Phase 1</a:t>
            </a:r>
            <a:br>
              <a:rPr lang="en-US" sz="1400" dirty="0" smtClean="0">
                <a:solidFill>
                  <a:srgbClr val="7F7F7F"/>
                </a:solidFill>
                <a:cs typeface="Source Sans Pro"/>
              </a:rPr>
            </a:br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cluster bought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63867" y="3950847"/>
            <a:ext cx="390770" cy="478692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51975" y="2707454"/>
            <a:ext cx="183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Data structure defined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&amp; coding frenzy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265542" y="3324808"/>
            <a:ext cx="247109" cy="326292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62950" y="4978569"/>
            <a:ext cx="1955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Core ETL and core reporting deployed (Tableau Server)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138140" y="3950847"/>
            <a:ext cx="723846" cy="955795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99679" y="3903814"/>
            <a:ext cx="388041" cy="512382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287633" y="3160964"/>
            <a:ext cx="362286" cy="478378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42244" y="4394368"/>
            <a:ext cx="120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Drag and drop reporting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9778" y="3641645"/>
            <a:ext cx="652643" cy="740555"/>
            <a:chOff x="236818" y="4076700"/>
            <a:chExt cx="652643" cy="740555"/>
          </a:xfrm>
        </p:grpSpPr>
        <p:sp>
          <p:nvSpPr>
            <p:cNvPr id="29" name="TextBox 28"/>
            <p:cNvSpPr txBox="1"/>
            <p:nvPr/>
          </p:nvSpPr>
          <p:spPr>
            <a:xfrm>
              <a:off x="236818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2014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10968" y="4076700"/>
              <a:ext cx="304800" cy="304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36660" y="3641645"/>
            <a:ext cx="652643" cy="740555"/>
            <a:chOff x="4593893" y="4076700"/>
            <a:chExt cx="652643" cy="740555"/>
          </a:xfrm>
        </p:grpSpPr>
        <p:sp>
          <p:nvSpPr>
            <p:cNvPr id="32" name="TextBox 31"/>
            <p:cNvSpPr txBox="1"/>
            <p:nvPr/>
          </p:nvSpPr>
          <p:spPr>
            <a:xfrm>
              <a:off x="4593893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2015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767068" y="4076700"/>
              <a:ext cx="304800" cy="304800"/>
            </a:xfrm>
            <a:prstGeom prst="ellipse">
              <a:avLst/>
            </a:prstGeom>
            <a:solidFill>
              <a:srgbClr val="2E607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83542" y="3641645"/>
            <a:ext cx="652643" cy="740555"/>
            <a:chOff x="8957809" y="4076700"/>
            <a:chExt cx="652643" cy="740555"/>
          </a:xfrm>
        </p:grpSpPr>
        <p:sp>
          <p:nvSpPr>
            <p:cNvPr id="35" name="TextBox 34"/>
            <p:cNvSpPr txBox="1"/>
            <p:nvPr/>
          </p:nvSpPr>
          <p:spPr>
            <a:xfrm>
              <a:off x="8957809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2016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9123168" y="4076700"/>
              <a:ext cx="304800" cy="304800"/>
            </a:xfrm>
            <a:prstGeom prst="ellipse">
              <a:avLst/>
            </a:prstGeom>
            <a:solidFill>
              <a:srgbClr val="3E726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589752" y="4355887"/>
            <a:ext cx="15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Legacy Systems Gone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770190" y="3927330"/>
            <a:ext cx="230833" cy="304800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59453" y="2241551"/>
            <a:ext cx="139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ource Sans Pro"/>
              </a:rPr>
              <a:t>Phase 2 cluster bought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006174" y="2864985"/>
            <a:ext cx="559724" cy="739082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9177306" y="3666490"/>
            <a:ext cx="652643" cy="740555"/>
            <a:chOff x="8957809" y="4076700"/>
            <a:chExt cx="652643" cy="740555"/>
          </a:xfrm>
        </p:grpSpPr>
        <p:sp>
          <p:nvSpPr>
            <p:cNvPr id="42" name="TextBox 41"/>
            <p:cNvSpPr txBox="1"/>
            <p:nvPr/>
          </p:nvSpPr>
          <p:spPr>
            <a:xfrm>
              <a:off x="8957809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2018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123168" y="4076700"/>
              <a:ext cx="304800" cy="304800"/>
            </a:xfrm>
            <a:prstGeom prst="ellipse">
              <a:avLst/>
            </a:prstGeom>
            <a:solidFill>
              <a:srgbClr val="629D4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30424" y="3631643"/>
            <a:ext cx="652643" cy="740555"/>
            <a:chOff x="8957809" y="4076700"/>
            <a:chExt cx="652643" cy="740555"/>
          </a:xfrm>
        </p:grpSpPr>
        <p:sp>
          <p:nvSpPr>
            <p:cNvPr id="45" name="TextBox 44"/>
            <p:cNvSpPr txBox="1"/>
            <p:nvPr/>
          </p:nvSpPr>
          <p:spPr>
            <a:xfrm>
              <a:off x="8957809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2017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23168" y="4076700"/>
              <a:ext cx="304800" cy="304800"/>
            </a:xfrm>
            <a:prstGeom prst="ellipse">
              <a:avLst/>
            </a:prstGeom>
            <a:solidFill>
              <a:srgbClr val="4D855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497674" y="2545888"/>
            <a:ext cx="139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Phase 3 cluster bought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58127" y="4312895"/>
            <a:ext cx="1519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Focus on stability, increased functionality and efficiency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8518209" y="3952178"/>
            <a:ext cx="230833" cy="304800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1356062" y="3642516"/>
            <a:ext cx="652643" cy="740555"/>
            <a:chOff x="8889682" y="4076700"/>
            <a:chExt cx="652643" cy="740555"/>
          </a:xfrm>
        </p:grpSpPr>
        <p:sp>
          <p:nvSpPr>
            <p:cNvPr id="53" name="TextBox 52"/>
            <p:cNvSpPr txBox="1"/>
            <p:nvPr/>
          </p:nvSpPr>
          <p:spPr>
            <a:xfrm>
              <a:off x="8889682" y="444792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cs typeface="Source Sans Pro"/>
                </a:rPr>
                <a:t>2019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9123168" y="4076700"/>
              <a:ext cx="304800" cy="304800"/>
            </a:xfrm>
            <a:prstGeom prst="ellips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accent6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638319" y="2616297"/>
            <a:ext cx="139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POC Cloud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249767" y="4532435"/>
            <a:ext cx="139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Replica Cluster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0466245" y="4010512"/>
            <a:ext cx="352050" cy="445865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0498002" y="2998354"/>
            <a:ext cx="509195" cy="628773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505129" y="2945071"/>
            <a:ext cx="73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cs typeface="Source Sans Pro"/>
              </a:rPr>
              <a:t>Cloud Live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1308953" y="3374618"/>
            <a:ext cx="203917" cy="263810"/>
          </a:xfrm>
          <a:prstGeom prst="line">
            <a:avLst/>
          </a:prstGeom>
          <a:ln>
            <a:solidFill>
              <a:srgbClr val="797B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69" name="Rectangle 68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08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612" y="398047"/>
            <a:ext cx="86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2017 Systems diagram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354" y="155208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DBs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423354" y="264514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FEEDS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23354" y="3726451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423354" y="4878303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 FILE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476829" y="1551632"/>
            <a:ext cx="1719072" cy="4268703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LAKE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9583780" y="1633940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SERVER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9583780" y="272699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DESKTOP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9583780" y="378478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HOMEGROWN TOOLS &amp; FEEDS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9583780" y="487784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530304" y="1551632"/>
            <a:ext cx="1719072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@SCALE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64" idx="1"/>
          </p:cNvCxnSpPr>
          <p:nvPr/>
        </p:nvCxnSpPr>
        <p:spPr>
          <a:xfrm>
            <a:off x="2142426" y="2009289"/>
            <a:ext cx="1334403" cy="167669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7" idx="3"/>
            <a:endCxn id="64" idx="1"/>
          </p:cNvCxnSpPr>
          <p:nvPr/>
        </p:nvCxnSpPr>
        <p:spPr>
          <a:xfrm>
            <a:off x="2142426" y="3102349"/>
            <a:ext cx="1334403" cy="58363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9" idx="3"/>
            <a:endCxn id="64" idx="1"/>
          </p:cNvCxnSpPr>
          <p:nvPr/>
        </p:nvCxnSpPr>
        <p:spPr>
          <a:xfrm flipV="1">
            <a:off x="2142426" y="3685984"/>
            <a:ext cx="1334403" cy="4976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  <a:endCxn id="64" idx="1"/>
          </p:cNvCxnSpPr>
          <p:nvPr/>
        </p:nvCxnSpPr>
        <p:spPr>
          <a:xfrm flipV="1">
            <a:off x="2142426" y="3685984"/>
            <a:ext cx="1334403" cy="164951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4" idx="3"/>
            <a:endCxn id="72" idx="1"/>
          </p:cNvCxnSpPr>
          <p:nvPr/>
        </p:nvCxnSpPr>
        <p:spPr>
          <a:xfrm flipV="1">
            <a:off x="5195901" y="2004781"/>
            <a:ext cx="1334403" cy="168120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4" idx="3"/>
            <a:endCxn id="68" idx="1"/>
          </p:cNvCxnSpPr>
          <p:nvPr/>
        </p:nvCxnSpPr>
        <p:spPr>
          <a:xfrm flipV="1">
            <a:off x="5195901" y="2091140"/>
            <a:ext cx="4387879" cy="159484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69" idx="1"/>
          </p:cNvCxnSpPr>
          <p:nvPr/>
        </p:nvCxnSpPr>
        <p:spPr>
          <a:xfrm flipV="1">
            <a:off x="5195901" y="3184199"/>
            <a:ext cx="4387879" cy="50178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3"/>
            <a:endCxn id="70" idx="1"/>
          </p:cNvCxnSpPr>
          <p:nvPr/>
        </p:nvCxnSpPr>
        <p:spPr>
          <a:xfrm>
            <a:off x="5195901" y="3685984"/>
            <a:ext cx="4387879" cy="556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4" idx="3"/>
            <a:endCxn id="71" idx="1"/>
          </p:cNvCxnSpPr>
          <p:nvPr/>
        </p:nvCxnSpPr>
        <p:spPr>
          <a:xfrm>
            <a:off x="5195901" y="3685984"/>
            <a:ext cx="4387879" cy="164906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2" idx="3"/>
            <a:endCxn id="68" idx="1"/>
          </p:cNvCxnSpPr>
          <p:nvPr/>
        </p:nvCxnSpPr>
        <p:spPr>
          <a:xfrm>
            <a:off x="8249376" y="2004781"/>
            <a:ext cx="1334404" cy="8635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2" idx="3"/>
            <a:endCxn id="69" idx="1"/>
          </p:cNvCxnSpPr>
          <p:nvPr/>
        </p:nvCxnSpPr>
        <p:spPr>
          <a:xfrm>
            <a:off x="8249376" y="2004781"/>
            <a:ext cx="1334404" cy="117941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528362" y="1787255"/>
            <a:ext cx="702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~1000</a:t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tables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20802" y="4350095"/>
            <a:ext cx="102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~1.5MM  queries a month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90136" y="5443155"/>
            <a:ext cx="148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Everything auditable back to lake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118" name="Rectangle 117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  <p:sp>
        <p:nvSpPr>
          <p:cNvPr id="120" name="TextBox 119"/>
          <p:cNvSpPr txBox="1"/>
          <p:nvPr/>
        </p:nvSpPr>
        <p:spPr>
          <a:xfrm>
            <a:off x="5044010" y="1186669"/>
            <a:ext cx="1023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Cloudera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77402" y="3255666"/>
            <a:ext cx="102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SQL mostly Impala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50138" y="3231692"/>
            <a:ext cx="102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Sqoop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Flume &amp; Kafka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78852" y="5183104"/>
            <a:ext cx="1023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Spark with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Scala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/Python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7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20" grpId="0"/>
      <p:bldP spid="121" grpId="0"/>
      <p:bldP spid="122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90" y="398047"/>
            <a:ext cx="576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Growing pains</a:t>
            </a:r>
            <a:endParaRPr lang="en-US" sz="4400" b="1" cap="all" spc="60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66" y="1649626"/>
            <a:ext cx="10641086" cy="35394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On premise hardware, same disks, same memory/CPUs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Additional functionality causes strain @ ~1MM queries/month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Custom SQL and even Tableau unpredictable in timing and workload</a:t>
            </a:r>
          </a:p>
          <a:p>
            <a:pPr marL="457200" indent="-457200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Result: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" charset="0"/>
                <a:cs typeface="Proxima Nova Regular"/>
              </a:rPr>
              <a:t>slow downs, failures, spills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Proxima Nova Regular"/>
              <a:ea typeface="Proxima Nova" charset="0"/>
              <a:cs typeface="Proxima Nova Regula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8" name="Rectangle 7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9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DDE12-BCA6-3241-BAAE-02A8B145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236"/>
            <a:ext cx="12192000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612" y="398047"/>
            <a:ext cx="9949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spc="60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Proxima Nova Regular"/>
                <a:ea typeface="Proxima Nova" charset="0"/>
                <a:cs typeface="Proxima Nova Regular"/>
              </a:rPr>
              <a:t>2018 Systems (PRE-CLOUD)</a:t>
            </a:r>
            <a:endParaRPr lang="en-US" sz="4400" b="1" cap="all" spc="600" dirty="0">
              <a:gradFill flip="none" rotWithShape="1">
                <a:gsLst>
                  <a:gs pos="0">
                    <a:schemeClr val="tx2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atin typeface="Proxima Nova Regular"/>
              <a:ea typeface="Proxima Nova" charset="0"/>
              <a:cs typeface="Proxima Nova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354" y="155208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DBs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423354" y="264514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FEEDS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23354" y="3726451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423354" y="4878303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 FILE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476829" y="1551632"/>
            <a:ext cx="1719072" cy="4268703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LAKE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9583780" y="1633940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SERVER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9583780" y="2726999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TABLEAU DESKTOP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9583780" y="378478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HOMEGROWN TOOLS &amp; FEEDS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9583780" y="4877844"/>
            <a:ext cx="1719072" cy="91440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28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530304" y="1551632"/>
            <a:ext cx="1719072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@SCALE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64" idx="1"/>
          </p:cNvCxnSpPr>
          <p:nvPr/>
        </p:nvCxnSpPr>
        <p:spPr>
          <a:xfrm>
            <a:off x="2142426" y="2009289"/>
            <a:ext cx="1334403" cy="167669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7" idx="3"/>
            <a:endCxn id="64" idx="1"/>
          </p:cNvCxnSpPr>
          <p:nvPr/>
        </p:nvCxnSpPr>
        <p:spPr>
          <a:xfrm>
            <a:off x="2142426" y="3102349"/>
            <a:ext cx="1334403" cy="58363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9" idx="3"/>
            <a:endCxn id="64" idx="1"/>
          </p:cNvCxnSpPr>
          <p:nvPr/>
        </p:nvCxnSpPr>
        <p:spPr>
          <a:xfrm flipV="1">
            <a:off x="2142426" y="3685984"/>
            <a:ext cx="1334403" cy="4976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  <a:endCxn id="64" idx="1"/>
          </p:cNvCxnSpPr>
          <p:nvPr/>
        </p:nvCxnSpPr>
        <p:spPr>
          <a:xfrm flipV="1">
            <a:off x="2142426" y="3685984"/>
            <a:ext cx="1334403" cy="164951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4" idx="3"/>
            <a:endCxn id="72" idx="1"/>
          </p:cNvCxnSpPr>
          <p:nvPr/>
        </p:nvCxnSpPr>
        <p:spPr>
          <a:xfrm flipV="1">
            <a:off x="5195901" y="2004781"/>
            <a:ext cx="1334403" cy="168120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4" idx="3"/>
            <a:endCxn id="68" idx="1"/>
          </p:cNvCxnSpPr>
          <p:nvPr/>
        </p:nvCxnSpPr>
        <p:spPr>
          <a:xfrm flipV="1">
            <a:off x="5195901" y="2091140"/>
            <a:ext cx="4387879" cy="159484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69" idx="1"/>
          </p:cNvCxnSpPr>
          <p:nvPr/>
        </p:nvCxnSpPr>
        <p:spPr>
          <a:xfrm flipV="1">
            <a:off x="5195901" y="3184199"/>
            <a:ext cx="4387879" cy="501785"/>
          </a:xfrm>
          <a:prstGeom prst="straightConnector1">
            <a:avLst/>
          </a:prstGeom>
          <a:ln>
            <a:solidFill>
              <a:srgbClr val="B4C7E7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3"/>
            <a:endCxn id="70" idx="1"/>
          </p:cNvCxnSpPr>
          <p:nvPr/>
        </p:nvCxnSpPr>
        <p:spPr>
          <a:xfrm>
            <a:off x="5195901" y="3685984"/>
            <a:ext cx="4387879" cy="556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4" idx="3"/>
            <a:endCxn id="71" idx="1"/>
          </p:cNvCxnSpPr>
          <p:nvPr/>
        </p:nvCxnSpPr>
        <p:spPr>
          <a:xfrm>
            <a:off x="5195901" y="3685984"/>
            <a:ext cx="4387879" cy="1649060"/>
          </a:xfrm>
          <a:prstGeom prst="straightConnector1">
            <a:avLst/>
          </a:prstGeom>
          <a:ln>
            <a:solidFill>
              <a:srgbClr val="B4C7E7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2" idx="3"/>
            <a:endCxn id="68" idx="1"/>
          </p:cNvCxnSpPr>
          <p:nvPr/>
        </p:nvCxnSpPr>
        <p:spPr>
          <a:xfrm>
            <a:off x="8249376" y="2004781"/>
            <a:ext cx="1334404" cy="8635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2" idx="3"/>
            <a:endCxn id="69" idx="1"/>
          </p:cNvCxnSpPr>
          <p:nvPr/>
        </p:nvCxnSpPr>
        <p:spPr>
          <a:xfrm>
            <a:off x="8249376" y="2004781"/>
            <a:ext cx="1334404" cy="117941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30304" y="4914037"/>
            <a:ext cx="1719072" cy="906298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2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LAKE &amp; WAREHOUSE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64" idx="3"/>
            <a:endCxn id="25" idx="1"/>
          </p:cNvCxnSpPr>
          <p:nvPr/>
        </p:nvCxnSpPr>
        <p:spPr>
          <a:xfrm>
            <a:off x="5195901" y="3685984"/>
            <a:ext cx="1334403" cy="168120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68" idx="1"/>
          </p:cNvCxnSpPr>
          <p:nvPr/>
        </p:nvCxnSpPr>
        <p:spPr>
          <a:xfrm flipV="1">
            <a:off x="8249376" y="2091140"/>
            <a:ext cx="1334404" cy="32760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  <a:endCxn id="69" idx="1"/>
          </p:cNvCxnSpPr>
          <p:nvPr/>
        </p:nvCxnSpPr>
        <p:spPr>
          <a:xfrm flipV="1">
            <a:off x="8249376" y="3184199"/>
            <a:ext cx="1334404" cy="218298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71" idx="1"/>
          </p:cNvCxnSpPr>
          <p:nvPr/>
        </p:nvCxnSpPr>
        <p:spPr>
          <a:xfrm flipV="1">
            <a:off x="8249376" y="5335044"/>
            <a:ext cx="1334404" cy="321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44322" y="4890975"/>
            <a:ext cx="1023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distcp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8935" y="2632934"/>
            <a:ext cx="165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Direct connections still possible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19081" y="5501947"/>
            <a:ext cx="148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Protect lake and core business logic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82319" y="6384731"/>
            <a:ext cx="12371337" cy="564395"/>
            <a:chOff x="-82319" y="6384731"/>
            <a:chExt cx="12371337" cy="564395"/>
          </a:xfrm>
        </p:grpSpPr>
        <p:sp>
          <p:nvSpPr>
            <p:cNvPr id="46" name="Rectangle 45"/>
            <p:cNvSpPr/>
            <p:nvPr/>
          </p:nvSpPr>
          <p:spPr>
            <a:xfrm>
              <a:off x="-82319" y="6384731"/>
              <a:ext cx="12371337" cy="564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lin ang="18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06E5949F-CD35-594A-84AB-4661386E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7" y="6482850"/>
              <a:ext cx="649073" cy="34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18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19124</TotalTime>
  <Words>559</Words>
  <Application>Microsoft Macintosh PowerPoint</Application>
  <PresentationFormat>Custom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Heilman</dc:creator>
  <cp:lastModifiedBy>Sophia DeMartini</cp:lastModifiedBy>
  <cp:revision>247</cp:revision>
  <cp:lastPrinted>2017-05-06T00:28:35Z</cp:lastPrinted>
  <dcterms:created xsi:type="dcterms:W3CDTF">2015-09-14T19:23:25Z</dcterms:created>
  <dcterms:modified xsi:type="dcterms:W3CDTF">2018-10-09T12:25:21Z</dcterms:modified>
</cp:coreProperties>
</file>